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7"/>
  </p:notesMasterIdLst>
  <p:sldIdLst>
    <p:sldId id="264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97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1"/>
  </p:normalViewPr>
  <p:slideViewPr>
    <p:cSldViewPr snapToGrid="0">
      <p:cViewPr varScale="1">
        <p:scale>
          <a:sx n="139" d="100"/>
          <a:sy n="139" d="100"/>
        </p:scale>
        <p:origin x="7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tten.n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b0862cb8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b0862cb8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50"/>
              <a:buAutoNum type="arabicPeriod"/>
            </a:pPr>
            <a:r>
              <a:rPr lang="en" sz="1450" u="sng">
                <a:solidFill>
                  <a:schemeClr val="hlink"/>
                </a:solidFill>
                <a:hlinkClick r:id="rId3"/>
              </a:rPr>
              <a:t>Wetten.nl</a:t>
            </a:r>
            <a:r>
              <a:rPr lang="en" sz="1450">
                <a:solidFill>
                  <a:schemeClr val="dk1"/>
                </a:solidFill>
              </a:rPr>
              <a:t>. Iedereen kent het en gebruikt het. In 2016 volledig vernieuwd. Alle wettteksten herbruikbaar en te downloaden. Wetgeving is het referentiepunt voor juristen. </a:t>
            </a:r>
            <a:r>
              <a:rPr lang="en" sz="1450" u="sng">
                <a:solidFill>
                  <a:schemeClr val="hlink"/>
                </a:solidFill>
                <a:hlinkClick r:id="rId3"/>
              </a:rPr>
              <a:t>Wetten.nl</a:t>
            </a:r>
            <a:r>
              <a:rPr lang="en" sz="1450">
                <a:solidFill>
                  <a:schemeClr val="dk1"/>
                </a:solidFill>
              </a:rPr>
              <a:t> is zo opgezet dat andere juridische informatie kan worden gekoppeld. Rechtspraak, beleid, besluiten, zeg maar alles wat vanuit de wetgeving wordt geproduceerd kan worden gerelateerd aan de wetgeving.  [1 min - scherm: </a:t>
            </a:r>
            <a:r>
              <a:rPr lang="en" sz="1450" u="sng">
                <a:solidFill>
                  <a:schemeClr val="hlink"/>
                </a:solidFill>
                <a:hlinkClick r:id="rId3"/>
              </a:rPr>
              <a:t>wetten.nl</a:t>
            </a:r>
            <a:r>
              <a:rPr lang="en" sz="1450">
                <a:solidFill>
                  <a:schemeClr val="dk1"/>
                </a:solidFill>
              </a:rPr>
              <a:t>]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954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3ce5d50ea_5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93ce5d50ea_5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22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117712B-F83F-4E43-98F2-B9B2A07A4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933" y="130921"/>
            <a:ext cx="1847654" cy="407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FDFB32F-EF89-A542-87D1-1F9C61C5EA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933" y="130921"/>
            <a:ext cx="1847654" cy="407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 rot="5400000">
            <a:off x="3254573" y="-1256704"/>
            <a:ext cx="3263504" cy="85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Titel en 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15636" y="1019175"/>
            <a:ext cx="8728364" cy="36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AA259BA-A047-814D-A3EB-7789F933D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933" y="130921"/>
            <a:ext cx="1847654" cy="4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0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87D9C6-6BEF-B347-8382-37D3414F0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t="6032" b="5965"/>
          <a:stretch/>
        </p:blipFill>
        <p:spPr>
          <a:xfrm>
            <a:off x="6859799" y="1286548"/>
            <a:ext cx="2284802" cy="128520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F3BEFB-F635-394E-99A8-9AF145B8E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296" b="2272"/>
          <a:stretch/>
        </p:blipFill>
        <p:spPr>
          <a:xfrm>
            <a:off x="6837818" y="2566841"/>
            <a:ext cx="2284801" cy="128520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64A4F3E-C4CE-814F-A5E8-AB7E54CAE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8000"/>
          </a:blip>
          <a:srcRect b="15568"/>
          <a:stretch/>
        </p:blipFill>
        <p:spPr>
          <a:xfrm>
            <a:off x="6837817" y="3855601"/>
            <a:ext cx="2284802" cy="128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146FB5F-966D-6E46-8EF2-F824147F9E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754" y="320424"/>
            <a:ext cx="2669996" cy="110482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1F8F2D-886F-F648-B4D2-16B1CE54B7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859799" y="-2210"/>
            <a:ext cx="2284801" cy="12852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764C07AF-8553-1C4C-B011-C51B0ABA8BEA}"/>
              </a:ext>
            </a:extLst>
          </p:cNvPr>
          <p:cNvSpPr/>
          <p:nvPr userDrawn="1"/>
        </p:nvSpPr>
        <p:spPr>
          <a:xfrm>
            <a:off x="6722918" y="0"/>
            <a:ext cx="2421082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chemeClr val="tx1">
                  <a:alpha val="33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DB002-44B2-4B4C-AB89-022768D1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72" y="1425249"/>
            <a:ext cx="6119945" cy="1790700"/>
          </a:xfrm>
        </p:spPr>
        <p:txBody>
          <a:bodyPr anchor="ctr" anchorCtr="0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677AD4-7EC1-AE4B-B761-416852B71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571" y="3456560"/>
            <a:ext cx="6119945" cy="124182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B548B0F-EBF1-A849-B9EF-83CF0E6576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1066" y="4709365"/>
            <a:ext cx="939964" cy="3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85153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Klik om stijl te bewerken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7C5AE-850F-5E40-A6B9-E033ED30B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800" dirty="0" err="1"/>
              <a:t>Wetten.nl</a:t>
            </a:r>
            <a:br>
              <a:rPr lang="en" sz="3800" dirty="0"/>
            </a:br>
            <a:r>
              <a:rPr lang="en" sz="1800" dirty="0"/>
              <a:t>De </a:t>
            </a:r>
            <a:r>
              <a:rPr lang="en" sz="1800" dirty="0" err="1"/>
              <a:t>juridische</a:t>
            </a:r>
            <a:r>
              <a:rPr lang="en" sz="1800" dirty="0"/>
              <a:t> </a:t>
            </a:r>
            <a:r>
              <a:rPr lang="en" sz="1800" dirty="0" err="1"/>
              <a:t>en</a:t>
            </a:r>
            <a:r>
              <a:rPr lang="en" sz="1800" dirty="0"/>
              <a:t> </a:t>
            </a:r>
            <a:r>
              <a:rPr lang="en" sz="1800" dirty="0" err="1"/>
              <a:t>informatie-technische</a:t>
            </a:r>
            <a:r>
              <a:rPr lang="en" sz="1800" dirty="0"/>
              <a:t> </a:t>
            </a:r>
            <a:r>
              <a:rPr lang="en" sz="1800" dirty="0" err="1"/>
              <a:t>referentie</a:t>
            </a:r>
            <a:endParaRPr lang="nl-NL" sz="18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FBAFA2-578A-7B40-AE15-803FAEF99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Hayo</a:t>
            </a:r>
            <a:r>
              <a:rPr lang="nl-NL" dirty="0"/>
              <a:t> Schreijer</a:t>
            </a:r>
          </a:p>
          <a:p>
            <a:r>
              <a:rPr lang="nl-NL" dirty="0"/>
              <a:t>Ondernemer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0823DFA-97B0-EF4E-B05C-D674B045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98" y="580065"/>
            <a:ext cx="2742969" cy="6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7;p22">
            <a:extLst>
              <a:ext uri="{FF2B5EF4-FFF2-40B4-BE49-F238E27FC236}">
                <a16:creationId xmlns:a16="http://schemas.microsoft.com/office/drawing/2014/main" id="{6C7CF517-E7E0-EB4A-A52B-BBACD1C5D2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b="4812"/>
          <a:stretch/>
        </p:blipFill>
        <p:spPr>
          <a:xfrm>
            <a:off x="734400" y="723600"/>
            <a:ext cx="7675200" cy="434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315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19">
            <a:extLst>
              <a:ext uri="{FF2B5EF4-FFF2-40B4-BE49-F238E27FC236}">
                <a16:creationId xmlns:a16="http://schemas.microsoft.com/office/drawing/2014/main" id="{D39064BC-D18E-274B-970F-4FB1C25EE13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0304" b="8254"/>
          <a:stretch/>
        </p:blipFill>
        <p:spPr>
          <a:xfrm>
            <a:off x="829782" y="748800"/>
            <a:ext cx="7194823" cy="439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38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8;p24">
            <a:extLst>
              <a:ext uri="{FF2B5EF4-FFF2-40B4-BE49-F238E27FC236}">
                <a16:creationId xmlns:a16="http://schemas.microsoft.com/office/drawing/2014/main" id="{2DC7E8AC-8D71-6D42-B95B-2C66F1CF585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827314" y="1132114"/>
            <a:ext cx="3506581" cy="3782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118;p24">
            <a:extLst>
              <a:ext uri="{FF2B5EF4-FFF2-40B4-BE49-F238E27FC236}">
                <a16:creationId xmlns:a16="http://schemas.microsoft.com/office/drawing/2014/main" id="{C72750EB-9E8B-F144-ACD3-A2D44B6F7C3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1766735" y="1229541"/>
            <a:ext cx="2805265" cy="302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118;p24">
            <a:extLst>
              <a:ext uri="{FF2B5EF4-FFF2-40B4-BE49-F238E27FC236}">
                <a16:creationId xmlns:a16="http://schemas.microsoft.com/office/drawing/2014/main" id="{443E7072-922A-8C41-A957-1903AB7E8AC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2867631" y="1229541"/>
            <a:ext cx="2244212" cy="242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118;p24">
            <a:extLst>
              <a:ext uri="{FF2B5EF4-FFF2-40B4-BE49-F238E27FC236}">
                <a16:creationId xmlns:a16="http://schemas.microsoft.com/office/drawing/2014/main" id="{3115B558-A240-A44D-9983-3D950641E54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4214158" y="1297577"/>
            <a:ext cx="1795370" cy="1936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118;p24">
            <a:extLst>
              <a:ext uri="{FF2B5EF4-FFF2-40B4-BE49-F238E27FC236}">
                <a16:creationId xmlns:a16="http://schemas.microsoft.com/office/drawing/2014/main" id="{BAD90F8E-E95B-694C-AFC0-8640F96BB4F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5024894" y="1356170"/>
            <a:ext cx="1436296" cy="1549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oogle Shape;118;p24">
            <a:extLst>
              <a:ext uri="{FF2B5EF4-FFF2-40B4-BE49-F238E27FC236}">
                <a16:creationId xmlns:a16="http://schemas.microsoft.com/office/drawing/2014/main" id="{23EB172D-1D68-7947-99EA-D278DF22AA9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5861025" y="1422257"/>
            <a:ext cx="1149037" cy="1239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oogle Shape;118;p24">
            <a:extLst>
              <a:ext uri="{FF2B5EF4-FFF2-40B4-BE49-F238E27FC236}">
                <a16:creationId xmlns:a16="http://schemas.microsoft.com/office/drawing/2014/main" id="{7DA2FE09-0041-2640-9E17-C0A3AEA5EA7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6509144" y="1513553"/>
            <a:ext cx="919230" cy="99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oogle Shape;118;p24">
            <a:extLst>
              <a:ext uri="{FF2B5EF4-FFF2-40B4-BE49-F238E27FC236}">
                <a16:creationId xmlns:a16="http://schemas.microsoft.com/office/drawing/2014/main" id="{3F09DB52-1268-CD4E-8F51-0F5751C2082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7104226" y="1567982"/>
            <a:ext cx="735384" cy="793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oogle Shape;118;p24">
            <a:extLst>
              <a:ext uri="{FF2B5EF4-FFF2-40B4-BE49-F238E27FC236}">
                <a16:creationId xmlns:a16="http://schemas.microsoft.com/office/drawing/2014/main" id="{BAE88CC5-9F62-724E-89EF-D0F9210A4E0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7522538" y="1626837"/>
            <a:ext cx="588307" cy="634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oogle Shape;118;p24">
            <a:extLst>
              <a:ext uri="{FF2B5EF4-FFF2-40B4-BE49-F238E27FC236}">
                <a16:creationId xmlns:a16="http://schemas.microsoft.com/office/drawing/2014/main" id="{95F1C2A8-9E85-9541-9354-3BD2577FE33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525" r="13969"/>
          <a:stretch/>
        </p:blipFill>
        <p:spPr>
          <a:xfrm>
            <a:off x="7825666" y="1647313"/>
            <a:ext cx="470646" cy="50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EAD70BA5-9388-3541-A831-58993179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603250"/>
            <a:ext cx="5765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8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4;p25">
            <a:extLst>
              <a:ext uri="{FF2B5EF4-FFF2-40B4-BE49-F238E27FC236}">
                <a16:creationId xmlns:a16="http://schemas.microsoft.com/office/drawing/2014/main" id="{E1EAF8F2-528C-0049-B9E6-31936C0E848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3101" b="1788"/>
          <a:stretch/>
        </p:blipFill>
        <p:spPr>
          <a:xfrm>
            <a:off x="734400" y="723600"/>
            <a:ext cx="7675200" cy="434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71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 dirty="0"/>
              <a:t>Om hele </a:t>
            </a:r>
            <a:r>
              <a:rPr lang="en" dirty="0" err="1"/>
              <a:t>normale</a:t>
            </a:r>
            <a:r>
              <a:rPr lang="en" dirty="0"/>
              <a:t> </a:t>
            </a:r>
            <a:r>
              <a:rPr lang="en" dirty="0" err="1"/>
              <a:t>vragen</a:t>
            </a:r>
            <a:r>
              <a:rPr lang="en" dirty="0"/>
              <a:t>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beantwoorden</a:t>
            </a:r>
            <a:endParaRPr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21966F-4B1E-9C4D-9BAF-6AE3C63B2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 Geef mij alle rechterlijke beslissingen waarin het </a:t>
            </a:r>
            <a:r>
              <a:rPr lang="nl-NL" dirty="0" err="1"/>
              <a:t>Haviltex</a:t>
            </a:r>
            <a:r>
              <a:rPr lang="nl-NL" dirty="0"/>
              <a:t>-arrest van de Hoge Raad wordt aangehaald​</a:t>
            </a:r>
          </a:p>
          <a:p>
            <a:r>
              <a:rPr lang="nl-NL" dirty="0"/>
              <a:t>Geef mij alle Kamerstukken waarin Richtlijn 2006/123/EG wordt besproken​</a:t>
            </a:r>
          </a:p>
          <a:p>
            <a:r>
              <a:rPr lang="nl-NL" dirty="0"/>
              <a:t>Geef mij alle jurisprudentie waarin toepassing wordt gegeven aan art. 23 van de Wegenverkeerswet.​</a:t>
            </a:r>
          </a:p>
          <a:p>
            <a:r>
              <a:rPr lang="nl-NL" dirty="0"/>
              <a:t>Wat is het beleid van de Belastingdienst voor het opleggen van een bestuurlijke boete?</a:t>
            </a:r>
          </a:p>
        </p:txBody>
      </p:sp>
    </p:spTree>
    <p:extLst>
      <p:ext uri="{BB962C8B-B14F-4D97-AF65-F5344CB8AC3E}">
        <p14:creationId xmlns:p14="http://schemas.microsoft.com/office/powerpoint/2010/main" val="395828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83" y="748800"/>
            <a:ext cx="6369033" cy="424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59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7;p15">
            <a:extLst>
              <a:ext uri="{FF2B5EF4-FFF2-40B4-BE49-F238E27FC236}">
                <a16:creationId xmlns:a16="http://schemas.microsoft.com/office/drawing/2014/main" id="{47253066-D745-2A43-97EB-BF3574214FC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7736" y="748800"/>
            <a:ext cx="7168527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23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3;p16">
            <a:extLst>
              <a:ext uri="{FF2B5EF4-FFF2-40B4-BE49-F238E27FC236}">
                <a16:creationId xmlns:a16="http://schemas.microsoft.com/office/drawing/2014/main" id="{0273AAC1-E5D0-DC4C-A353-48AD7080EE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075" y="748800"/>
            <a:ext cx="6497849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06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8;p17">
            <a:extLst>
              <a:ext uri="{FF2B5EF4-FFF2-40B4-BE49-F238E27FC236}">
                <a16:creationId xmlns:a16="http://schemas.microsoft.com/office/drawing/2014/main" id="{26465A40-BD02-444D-9E8B-D41E67FF096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6498"/>
          <a:stretch/>
        </p:blipFill>
        <p:spPr>
          <a:xfrm>
            <a:off x="0" y="747767"/>
            <a:ext cx="8950430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79;p17">
            <a:extLst>
              <a:ext uri="{FF2B5EF4-FFF2-40B4-BE49-F238E27FC236}">
                <a16:creationId xmlns:a16="http://schemas.microsoft.com/office/drawing/2014/main" id="{05962469-C0BC-874F-A972-F0532CA47652}"/>
              </a:ext>
            </a:extLst>
          </p:cNvPr>
          <p:cNvSpPr/>
          <p:nvPr/>
        </p:nvSpPr>
        <p:spPr>
          <a:xfrm>
            <a:off x="6280390" y="2307407"/>
            <a:ext cx="2220900" cy="1414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8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;p18">
            <a:extLst>
              <a:ext uri="{FF2B5EF4-FFF2-40B4-BE49-F238E27FC236}">
                <a16:creationId xmlns:a16="http://schemas.microsoft.com/office/drawing/2014/main" id="{84A75703-C056-B146-A54E-26E77C6DE31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491" y="748800"/>
            <a:ext cx="7013017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19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19">
            <a:extLst>
              <a:ext uri="{FF2B5EF4-FFF2-40B4-BE49-F238E27FC236}">
                <a16:creationId xmlns:a16="http://schemas.microsoft.com/office/drawing/2014/main" id="{D39064BC-D18E-274B-970F-4FB1C25EE13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0304" b="8254"/>
          <a:stretch/>
        </p:blipFill>
        <p:spPr>
          <a:xfrm>
            <a:off x="829782" y="748800"/>
            <a:ext cx="7194823" cy="439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18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5;p20">
            <a:extLst>
              <a:ext uri="{FF2B5EF4-FFF2-40B4-BE49-F238E27FC236}">
                <a16:creationId xmlns:a16="http://schemas.microsoft.com/office/drawing/2014/main" id="{2159FD74-8992-424D-A75E-F77F1F50C8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0568" y="748800"/>
            <a:ext cx="5622864" cy="42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66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1;p21">
            <a:extLst>
              <a:ext uri="{FF2B5EF4-FFF2-40B4-BE49-F238E27FC236}">
                <a16:creationId xmlns:a16="http://schemas.microsoft.com/office/drawing/2014/main" id="{54B092B5-A65F-EF4D-9052-DD0ECEA3E4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784" y="722551"/>
            <a:ext cx="7675200" cy="4341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2515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151</Words>
  <Application>Microsoft Macintosh PowerPoint</Application>
  <PresentationFormat>Diavoorstelling (16:9)</PresentationFormat>
  <Paragraphs>9</Paragraphs>
  <Slides>14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Simple Light</vt:lpstr>
      <vt:lpstr>Kantoorthema</vt:lpstr>
      <vt:lpstr>Wetten.nl De juridische en informatie-technische referentie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Om hele normale vragen te beantwoorden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voor SMR</dc:title>
  <dc:creator>Art Ligthart</dc:creator>
  <cp:lastModifiedBy>Brattinga, Marco</cp:lastModifiedBy>
  <cp:revision>20</cp:revision>
  <dcterms:modified xsi:type="dcterms:W3CDTF">2020-09-11T20:31:52Z</dcterms:modified>
</cp:coreProperties>
</file>